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256" r:id="rId2"/>
    <p:sldId id="271" r:id="rId3"/>
    <p:sldId id="272" r:id="rId4"/>
    <p:sldId id="266" r:id="rId5"/>
    <p:sldId id="267" r:id="rId6"/>
    <p:sldId id="282" r:id="rId7"/>
    <p:sldId id="286" r:id="rId8"/>
    <p:sldId id="269" r:id="rId9"/>
    <p:sldId id="295" r:id="rId10"/>
    <p:sldId id="292" r:id="rId11"/>
    <p:sldId id="293" r:id="rId12"/>
    <p:sldId id="270" r:id="rId13"/>
    <p:sldId id="273" r:id="rId14"/>
    <p:sldId id="275" r:id="rId15"/>
    <p:sldId id="276" r:id="rId16"/>
    <p:sldId id="274" r:id="rId17"/>
    <p:sldId id="296" r:id="rId18"/>
    <p:sldId id="278" r:id="rId19"/>
    <p:sldId id="279" r:id="rId20"/>
    <p:sldId id="280" r:id="rId21"/>
    <p:sldId id="281" r:id="rId22"/>
    <p:sldId id="302" r:id="rId23"/>
    <p:sldId id="283" r:id="rId24"/>
    <p:sldId id="284" r:id="rId25"/>
    <p:sldId id="287" r:id="rId26"/>
    <p:sldId id="285" r:id="rId27"/>
    <p:sldId id="288" r:id="rId28"/>
    <p:sldId id="289" r:id="rId29"/>
    <p:sldId id="290" r:id="rId30"/>
    <p:sldId id="291" r:id="rId31"/>
    <p:sldId id="300" r:id="rId32"/>
    <p:sldId id="299" r:id="rId33"/>
    <p:sldId id="309" r:id="rId34"/>
    <p:sldId id="301" r:id="rId35"/>
    <p:sldId id="277" r:id="rId36"/>
    <p:sldId id="308" r:id="rId37"/>
    <p:sldId id="298" r:id="rId38"/>
    <p:sldId id="307" r:id="rId39"/>
    <p:sldId id="303" r:id="rId40"/>
    <p:sldId id="306" r:id="rId41"/>
    <p:sldId id="304" r:id="rId42"/>
    <p:sldId id="297" r:id="rId43"/>
    <p:sldId id="268" r:id="rId44"/>
    <p:sldId id="261" r:id="rId45"/>
    <p:sldId id="262" r:id="rId46"/>
    <p:sldId id="265" r:id="rId47"/>
    <p:sldId id="259" r:id="rId4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6" d="100"/>
          <a:sy n="116" d="100"/>
        </p:scale>
        <p:origin x="34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22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31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30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7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4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sky-rc.com/product/taranis-x9d-plus-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emlid/hardware/blob/master/VibroNavio2bot_rev_A.STL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emlid/hardware/blob/master/VibroNavio2top_rev_A.ST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hobbyking.com/en_us/vibration-damping-ball-65g-bag-of-8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3714695?fbclid=IwAR2kpwI0rKJyGNhlsDpJ_Qi9enSqlocVV1SZ8qa6bXuRHgcDlFpWOtUVXCo" TargetMode="External"/><Relationship Id="rId2" Type="http://schemas.openxmlformats.org/officeDocument/2006/relationships/hyperlink" Target="https://www.thingiverse.com/thing:3712499?fbclid=IwAR0q23hTFudF2WR6drXF0MihutdcCVjp1nGQSJyXfh7dTh9L-Sk7-IEVzk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files.emlid.com/images/emlid-raspbian-20190227.img.xz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irmware.eu.ardupilot.org/Copter/stable/navio2/arducopter" TargetMode="External"/><Relationship Id="rId2" Type="http://schemas.openxmlformats.org/officeDocument/2006/relationships/hyperlink" Target="https://docs.emlid.com/navio2/common/ardupilot/building-from-source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" TargetMode="External"/><Relationship Id="rId2" Type="http://schemas.openxmlformats.org/officeDocument/2006/relationships/hyperlink" Target="https://emlid.com/nav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common/dev/video-streamin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x4.io/en/flight_controller/raspberry_pi_navio2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H_RuVbF2Y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H_RuVbF2YU" TargetMode="External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UkutJrzXF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kutJrzXFI" TargetMode="External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arbest.com/brushless-fpv-racer/pp_1156927.html?wid=1433363" TargetMode="External"/><Relationship Id="rId3" Type="http://schemas.openxmlformats.org/officeDocument/2006/relationships/hyperlink" Target="https://emlid.com/navio/" TargetMode="External"/><Relationship Id="rId7" Type="http://schemas.openxmlformats.org/officeDocument/2006/relationships/hyperlink" Target="https://www.gearbest.com/brush-fpv-racer/pp_009166157856.html?wid=143336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arbest.com/rc-quadcopters/pp_009531904281.html?wid=1433363" TargetMode="External"/><Relationship Id="rId5" Type="http://schemas.openxmlformats.org/officeDocument/2006/relationships/hyperlink" Target="https://www.gearbest.com/rc-quadcopters/pp_009187953341.html?wid=1433363" TargetMode="External"/><Relationship Id="rId4" Type="http://schemas.openxmlformats.org/officeDocument/2006/relationships/hyperlink" Target="https://www.gearbest.com/brush-fpv-racer/pp_009542172048.html?wid=1433363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ructables.com/id/Step-by-step-Guidance-to-Build-a-Drone-From-Scrat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en-US" altLang="ko-KR" sz="4800" smtClean="0"/>
              <a:t>NAVIO 2 </a:t>
            </a:r>
            <a:r>
              <a:rPr lang="ko-KR" altLang="en-US" sz="4800" smtClean="0"/>
              <a:t>드론 제작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 smtClean="0"/>
              <a:t>6</a:t>
            </a:r>
            <a:r>
              <a:rPr lang="ko-KR" altLang="en-US" smtClean="0"/>
              <a:t>월 </a:t>
            </a:r>
            <a:r>
              <a:rPr lang="en-US" altLang="ko-KR" smtClean="0"/>
              <a:t>9</a:t>
            </a:r>
            <a:r>
              <a:rPr lang="ko-KR" altLang="en-US" smtClean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smtClean="0"/>
              <a:t>한세대학교 자율 비행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Navio2 </a:t>
            </a:r>
            <a:r>
              <a:rPr lang="ko-KR" altLang="en-US" smtClean="0"/>
              <a:t>배선</a:t>
            </a:r>
            <a:endParaRPr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852" y="1261322"/>
            <a:ext cx="448829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95453"/>
          </a:xfrm>
        </p:spPr>
        <p:txBody>
          <a:bodyPr/>
          <a:lstStyle/>
          <a:p>
            <a:r>
              <a:rPr lang="en-US"/>
              <a:t>Navio2 should be powered by a power module connected to the “POWER” port on </a:t>
            </a:r>
            <a:r>
              <a:rPr lang="en-US" smtClean="0"/>
              <a:t>Navio2.</a:t>
            </a:r>
          </a:p>
          <a:p>
            <a:r>
              <a:rPr lang="en-US" smtClean="0"/>
              <a:t>Navio2 </a:t>
            </a:r>
            <a:r>
              <a:rPr lang="en-US"/>
              <a:t>will provide power to the Raspberry Pi.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4658" y="3694170"/>
            <a:ext cx="2898774" cy="1722811"/>
          </a:xfrm>
          <a:prstGeom prst="rect">
            <a:avLst/>
          </a:prstGeom>
        </p:spPr>
      </p:pic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3015572"/>
            <a:ext cx="4271460" cy="28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6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5135"/>
            <a:ext cx="3786101" cy="25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o2 battery connec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27" y="2208508"/>
            <a:ext cx="7021840" cy="36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0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GPS </a:t>
            </a:r>
            <a:r>
              <a:rPr lang="ko-KR" altLang="en-US" smtClean="0"/>
              <a:t>연결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128" y="2011125"/>
            <a:ext cx="5153744" cy="341042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844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ESCs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Only one ESC power wire (central) should be connected to Navio2 servo rail, otherwise BECs built in ESCs will heat each other.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9" y="2582463"/>
            <a:ext cx="4795235" cy="36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9" y="2360682"/>
            <a:ext cx="3293719" cy="3739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Servo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400281" cy="3333204"/>
          </a:xfrm>
        </p:spPr>
        <p:txBody>
          <a:bodyPr>
            <a:normAutofit/>
          </a:bodyPr>
          <a:lstStyle/>
          <a:p>
            <a:r>
              <a:rPr lang="en-US"/>
              <a:t>Servos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Power module does not provide power to servos. To provide power to servos connect BEC to the servo rail. BEC would also serve as back-up power supply to Navio2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304883"/>
            <a:ext cx="3001445" cy="25156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input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851822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PPM </a:t>
            </a:r>
            <a:r>
              <a:rPr lang="ko-KR" altLang="en-US" smtClean="0"/>
              <a:t>과 </a:t>
            </a:r>
            <a:r>
              <a:rPr lang="en-US" smtClean="0"/>
              <a:t>SBUS </a:t>
            </a:r>
            <a:r>
              <a:rPr lang="ko-KR" altLang="en-US" smtClean="0"/>
              <a:t>형식의</a:t>
            </a:r>
            <a:r>
              <a:rPr lang="en-US" smtClean="0"/>
              <a:t> </a:t>
            </a:r>
            <a:r>
              <a:rPr lang="en-US"/>
              <a:t>RC </a:t>
            </a:r>
            <a:r>
              <a:rPr lang="ko-KR" altLang="en-US" smtClean="0"/>
              <a:t>입력 신호만을 지원한다</a:t>
            </a:r>
            <a:r>
              <a:rPr lang="en-US" altLang="ko-KR" smtClean="0"/>
              <a:t>.</a:t>
            </a:r>
          </a:p>
          <a:p>
            <a:r>
              <a:rPr lang="en-US" smtClean="0"/>
              <a:t>PPM </a:t>
            </a:r>
            <a:r>
              <a:rPr lang="ko-KR" altLang="en-US" smtClean="0"/>
              <a:t>타입 </a:t>
            </a:r>
            <a:r>
              <a:rPr lang="en-US" altLang="ko-KR" smtClean="0"/>
              <a:t>RC Controller</a:t>
            </a:r>
          </a:p>
          <a:p>
            <a:pPr lvl="1"/>
            <a:r>
              <a:rPr lang="en-US" smtClean="0"/>
              <a:t> Frsky Taranis</a:t>
            </a:r>
          </a:p>
          <a:p>
            <a:pPr lvl="2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://www.frsky-rc.com/product/taranis-x9d-plus-2/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04883"/>
            <a:ext cx="4100772" cy="2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</a:t>
            </a:r>
            <a:r>
              <a:rPr lang="ko-KR" altLang="en-US" smtClean="0"/>
              <a:t>과 </a:t>
            </a:r>
            <a:r>
              <a:rPr lang="en-US" altLang="ko-KR" smtClean="0"/>
              <a:t>Navio2 </a:t>
            </a:r>
            <a:r>
              <a:rPr lang="ko-KR" altLang="en-US" smtClean="0"/>
              <a:t>연결 예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community.emlid.com/uploads/default/original/2X/9/944491c7e063d99b32c68958b1761899ea1eaca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1" y="1515533"/>
            <a:ext cx="4228529" cy="424815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886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Telemetry Modem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7843"/>
          </a:xfrm>
        </p:spPr>
        <p:txBody>
          <a:bodyPr/>
          <a:lstStyle/>
          <a:p>
            <a:r>
              <a:rPr lang="en-US"/>
              <a:t>UART </a:t>
            </a:r>
            <a:r>
              <a:rPr lang="en-US" smtClean="0"/>
              <a:t>radio</a:t>
            </a:r>
            <a:endParaRPr lang="en-US"/>
          </a:p>
          <a:p>
            <a:pPr lvl="1"/>
            <a:r>
              <a:rPr lang="en-US"/>
              <a:t>For UART port use /dev/ttyAMA0 serial</a:t>
            </a:r>
            <a:r>
              <a:rPr lang="en-US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13" y="2578634"/>
            <a:ext cx="5670826" cy="36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Barometer UV </a:t>
            </a:r>
            <a:r>
              <a:rPr lang="en-US" b="0" smtClean="0"/>
              <a:t>protection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7396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MS5611 barometer (steel cap IC) is sensitive to UV light and might report sudden jumps in altitude under </a:t>
            </a:r>
            <a:r>
              <a:rPr lang="en-US" smtClean="0"/>
              <a:t>sunlight.</a:t>
            </a:r>
          </a:p>
          <a:p>
            <a:r>
              <a:rPr lang="en-US" smtClean="0"/>
              <a:t>It </a:t>
            </a:r>
            <a:r>
              <a:rPr lang="en-US"/>
              <a:t>is very important to cover it with a piece of open cell foam (something like microphone fabric) or put autopilot in a protective case to protect it both from sunlight and airstreams.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3229232"/>
            <a:ext cx="4144206" cy="27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/>
          <a:lstStyle/>
          <a:p>
            <a:r>
              <a:rPr lang="en-US"/>
              <a:t>We have designed an anti-vibration for Navio that can be easily 3D </a:t>
            </a:r>
            <a:r>
              <a:rPr lang="en-US" smtClean="0"/>
              <a:t>printed.</a:t>
            </a:r>
          </a:p>
          <a:p>
            <a:r>
              <a:rPr lang="en-US" smtClean="0"/>
              <a:t>It </a:t>
            </a:r>
            <a:r>
              <a:rPr lang="en-US"/>
              <a:t>significantly simplifies mounting and eliminates vibrations.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3569956"/>
            <a:ext cx="3435512" cy="220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36" y="3141105"/>
            <a:ext cx="4221426" cy="2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50113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STL Files</a:t>
            </a:r>
          </a:p>
          <a:p>
            <a:pPr lvl="1"/>
            <a:r>
              <a:rPr lang="en-US" smtClean="0"/>
              <a:t>Top</a:t>
            </a:r>
          </a:p>
          <a:p>
            <a:pPr lvl="2"/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github.com/emlid/hardware/blob/master/VibroNavio2top_rev_A.STL</a:t>
            </a:r>
            <a:endParaRPr lang="en-US" smtClean="0"/>
          </a:p>
          <a:p>
            <a:pPr lvl="1"/>
            <a:r>
              <a:rPr lang="en-US" smtClean="0"/>
              <a:t>Bottom</a:t>
            </a:r>
          </a:p>
          <a:p>
            <a:pPr lvl="2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github.com/emlid/hardware/blob/master/VibroNavio2bot_rev_A.STL</a:t>
            </a:r>
            <a:endParaRPr lang="en-US" smtClean="0"/>
          </a:p>
          <a:p>
            <a:r>
              <a:rPr lang="en-US" smtClean="0"/>
              <a:t> </a:t>
            </a:r>
            <a:r>
              <a:rPr lang="en-US"/>
              <a:t>You will also need 8 blue vibration damping balls from Hobbyking </a:t>
            </a:r>
            <a:endParaRPr lang="en-US" smtClean="0"/>
          </a:p>
          <a:p>
            <a:pPr lvl="1"/>
            <a:r>
              <a:rPr lang="en-US">
                <a:hlinkClick r:id="rId4"/>
              </a:rPr>
              <a:t>https://hobbyking.com/en_us/vibration-damping-ball-65g-bag-of-8.html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029" y="4212162"/>
            <a:ext cx="2491525" cy="21196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53" y="3654821"/>
            <a:ext cx="3495595" cy="2152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264" y="3328404"/>
            <a:ext cx="2487301" cy="2138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901" y="3031271"/>
            <a:ext cx="2205578" cy="1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8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케이스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22459"/>
          </a:xfrm>
        </p:spPr>
        <p:txBody>
          <a:bodyPr>
            <a:normAutofit/>
          </a:bodyPr>
          <a:lstStyle/>
          <a:p>
            <a:r>
              <a:rPr lang="en-US" sz="2000">
                <a:hlinkClick r:id="rId2"/>
              </a:rPr>
              <a:t>https://</a:t>
            </a:r>
            <a:r>
              <a:rPr lang="en-US" sz="2000" smtClean="0">
                <a:hlinkClick r:id="rId2"/>
              </a:rPr>
              <a:t>www.thingiverse.com/thing:3712499?fbclid=IwAR0q23hTFudF2WR6drXF0MihutdcCVjp1nGQSJyXfh7dTh9L-Sk7-IEVzkE</a:t>
            </a:r>
            <a:endParaRPr lang="en-US" sz="2000" smtClean="0"/>
          </a:p>
          <a:p>
            <a:r>
              <a:rPr lang="en-US" sz="2000">
                <a:hlinkClick r:id="rId3"/>
              </a:rPr>
              <a:t>https://www.thingiverse.com/thing:3714695?fbclid=IwAR2kpwI0rKJyGNhlsDpJ_Qi9enSqlocVV1SZ8qa6bXuRHgcDlFpWOtUVXCo</a:t>
            </a:r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59602" y="2925477"/>
            <a:ext cx="3078343" cy="30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S/W </a:t>
            </a:r>
            <a:r>
              <a:rPr lang="ko-KR" altLang="en-US" smtClean="0"/>
              <a:t>설</a:t>
            </a:r>
            <a:r>
              <a:rPr lang="ko-KR" altLang="en-US"/>
              <a:t>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기설정된 라즈비안 이미지 다운로드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files.emlid.com/images/emlid-raspbian-20190227.img.xz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환경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Wi-Fi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1"/>
            <a:r>
              <a:rPr lang="en-US" smtClean="0"/>
              <a:t>sudo vi /etc/wpa_supplicant/wpa_supplicant.conf</a:t>
            </a:r>
          </a:p>
          <a:p>
            <a:pPr marL="914400" lvl="2" indent="0">
              <a:buNone/>
            </a:pPr>
            <a:r>
              <a:rPr lang="en-US">
                <a:latin typeface="Consolas" panose="020B0609020204030204" pitchFamily="49" charset="0"/>
              </a:rPr>
              <a:t>network={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ssid</a:t>
            </a:r>
            <a:r>
              <a:rPr lang="en-US">
                <a:latin typeface="Consolas" panose="020B0609020204030204" pitchFamily="49" charset="0"/>
              </a:rPr>
              <a:t>="yourssid"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psk</a:t>
            </a:r>
            <a:r>
              <a:rPr lang="en-US">
                <a:latin typeface="Consolas" panose="020B0609020204030204" pitchFamily="49" charset="0"/>
              </a:rPr>
              <a:t>="yourpasskey</a:t>
            </a:r>
            <a:r>
              <a:rPr lang="en-US" smtClean="0">
                <a:latin typeface="Consolas" panose="020B0609020204030204" pitchFamily="49" charset="0"/>
              </a:rPr>
              <a:t>" </a:t>
            </a:r>
          </a:p>
          <a:p>
            <a:pPr marL="914400" lvl="2" indent="0">
              <a:buNone/>
            </a:pPr>
            <a:r>
              <a:rPr lang="en-US" smtClean="0">
                <a:latin typeface="Consolas" panose="020B0609020204030204" pitchFamily="49" charset="0"/>
              </a:rPr>
              <a:t>}</a:t>
            </a:r>
          </a:p>
          <a:p>
            <a:r>
              <a:rPr lang="en-US" smtClean="0"/>
              <a:t>Expading rootfs</a:t>
            </a:r>
          </a:p>
          <a:p>
            <a:pPr lvl="1"/>
            <a:r>
              <a:rPr lang="en-US"/>
              <a:t>sudo raspi-config --</a:t>
            </a:r>
            <a:r>
              <a:rPr lang="en-US" smtClean="0"/>
              <a:t>expand-rootfs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60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Specifying launching </a:t>
            </a:r>
            <a:r>
              <a:rPr lang="en-US" b="0" smtClean="0"/>
              <a:t>options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50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 the </a:t>
            </a:r>
            <a:r>
              <a:rPr lang="en-US" smtClean="0"/>
              <a:t>file:</a:t>
            </a:r>
          </a:p>
          <a:p>
            <a:pPr lvl="1"/>
            <a:r>
              <a:rPr lang="en-US" smtClean="0"/>
              <a:t>sudo </a:t>
            </a:r>
            <a:r>
              <a:rPr lang="en-US"/>
              <a:t>nano /</a:t>
            </a:r>
            <a:r>
              <a:rPr lang="en-US" smtClean="0"/>
              <a:t>etc/default/arducopter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r>
              <a:rPr lang="en-US" smtClean="0"/>
              <a:t>Here </a:t>
            </a:r>
            <a:r>
              <a:rPr lang="en-US"/>
              <a:t>you can specify IP of your ground station.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005667"/>
            <a:ext cx="553479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Navio is supported in ArduPilot upstream and if you'd like to build the binary yourself please proceed to the Building from sources. </a:t>
            </a:r>
            <a:endParaRPr lang="en-US" smtClean="0"/>
          </a:p>
          <a:p>
            <a:pPr lvl="1"/>
            <a:r>
              <a:rPr lang="en-US">
                <a:hlinkClick r:id="rId2"/>
              </a:rPr>
              <a:t>https://docs.emlid.com/navio2/common/ardupilot/building-from-sources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 smtClean="0"/>
              <a:t>Download arducopter binary</a:t>
            </a:r>
          </a:p>
          <a:p>
            <a:pPr lvl="1"/>
            <a:r>
              <a:rPr lang="en-US"/>
              <a:t>wget --no-cache </a:t>
            </a:r>
            <a:r>
              <a:rPr lang="en-US" smtClean="0">
                <a:hlinkClick r:id="rId3"/>
              </a:rPr>
              <a:t>http://firmware.eu.ardupilot.org/Copter/stable/navio2/arducopter</a:t>
            </a:r>
            <a:endParaRPr lang="en-US" smtClean="0"/>
          </a:p>
          <a:p>
            <a:pPr lvl="1"/>
            <a:r>
              <a:rPr lang="en-US" smtClean="0"/>
              <a:t>chmod +x arducopter </a:t>
            </a:r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/>
          </a:bodyPr>
          <a:lstStyle/>
          <a:p>
            <a:r>
              <a:rPr lang="ko-KR" altLang="en-US" smtClean="0"/>
              <a:t>서비스 파일 </a:t>
            </a:r>
            <a:r>
              <a:rPr lang="en-US" smtClean="0"/>
              <a:t>/etc/systemd/system/ardupilot.service </a:t>
            </a:r>
            <a:r>
              <a:rPr lang="ko-KR" altLang="en-US" smtClean="0"/>
              <a:t>을 편집한다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926844" y="2448350"/>
            <a:ext cx="8718600" cy="381642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[Unit]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Description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=ArduPilot for Linux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After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=systemd-modules-load.service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Documentation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=https://docs.emlid.com/navio2/navio-ardupilot/installation-and-running/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#autostarting-ardupilot-on-boot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Conflicts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=arduplane.service arducopter.service ardurover.service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[Service]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EnvironmentFile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=/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etc/default/ardupilot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Uncomment and modify this line if you want to launch your own binary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ExecStart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=/bin/sh -c 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</a:rPr>
              <a:t>"/home/pi/arducopter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 ${ARDUPILOT_OPTS}"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##### CAUTION ######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There should be only one uncommented ExecStart in this </a:t>
            </a:r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file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Restart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=on-failure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[Install]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WantedBy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=multi-user.target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2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3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재시작</a:t>
            </a:r>
            <a:endParaRPr lang="en-US" altLang="ko-KR" smtClean="0"/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status </a:t>
            </a:r>
            <a:r>
              <a:rPr lang="en-US"/>
              <a:t>ardupilot</a:t>
            </a:r>
          </a:p>
          <a:p>
            <a:pPr lvl="1"/>
            <a:r>
              <a:rPr lang="en-US" smtClean="0"/>
              <a:t>sudo </a:t>
            </a:r>
            <a:r>
              <a:rPr lang="en-US"/>
              <a:t>systemctl start ardupilot 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systemctl </a:t>
            </a:r>
            <a:r>
              <a:rPr lang="en-US" smtClean="0"/>
              <a:t>enable ardupilot 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3" cy="4931345"/>
          </a:xfrm>
        </p:spPr>
        <p:txBody>
          <a:bodyPr>
            <a:normAutofit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 u="sng">
                <a:solidFill>
                  <a:schemeClr val="hlink"/>
                </a:solidFill>
                <a:hlinkClick r:id="rId2"/>
              </a:rPr>
              <a:t>https://emlid.com/navio/</a:t>
            </a:r>
            <a:endParaRPr lang="en-US" smtClean="0">
              <a:hlinkClick r:id="rId3"/>
            </a:endParaRPr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://docs.emlid.com/navio2</a:t>
            </a:r>
            <a:r>
              <a:rPr lang="en-US" smtClean="0">
                <a:hlinkClick r:id="rId3"/>
              </a:rPr>
              <a:t>/</a:t>
            </a:r>
            <a:endParaRPr lang="en-US"/>
          </a:p>
          <a:p>
            <a:r>
              <a:rPr lang="en-US" smtClean="0"/>
              <a:t>What is NAVIO2?</a:t>
            </a:r>
          </a:p>
          <a:p>
            <a:pPr lvl="1"/>
            <a:r>
              <a:rPr lang="en-US"/>
              <a:t>Autopilot </a:t>
            </a:r>
            <a:r>
              <a:rPr lang="en-US" smtClean="0"/>
              <a:t>HAT(</a:t>
            </a:r>
            <a:r>
              <a:rPr lang="en-US"/>
              <a:t>Hardware Attached on </a:t>
            </a:r>
            <a:r>
              <a:rPr lang="en-US" smtClean="0"/>
              <a:t>Top) </a:t>
            </a:r>
            <a:r>
              <a:rPr lang="en-US"/>
              <a:t>for Raspberry </a:t>
            </a:r>
            <a:r>
              <a:rPr lang="en-US" smtClean="0"/>
              <a:t>Pi</a:t>
            </a:r>
          </a:p>
          <a:p>
            <a:pPr lvl="1"/>
            <a:r>
              <a:rPr lang="en-US" smtClean="0"/>
              <a:t>Powered </a:t>
            </a:r>
            <a:r>
              <a:rPr lang="en-US"/>
              <a:t>by ArduPilot and </a:t>
            </a:r>
            <a:r>
              <a:rPr lang="en-US" smtClean="0"/>
              <a:t>ROS</a:t>
            </a:r>
          </a:p>
          <a:p>
            <a:pPr lvl="1"/>
            <a:r>
              <a:rPr lang="en-US" smtClean="0"/>
              <a:t>Supports PX4</a:t>
            </a:r>
          </a:p>
          <a:p>
            <a:pPr lvl="1"/>
            <a:r>
              <a:rPr lang="en-US" smtClean="0"/>
              <a:t>$ 168</a:t>
            </a:r>
          </a:p>
          <a:p>
            <a:pPr lvl="1"/>
            <a:r>
              <a:rPr lang="en-US"/>
              <a:t>Turn your Raspberry Pi</a:t>
            </a:r>
            <a:r>
              <a:rPr lang="en-US" smtClean="0"/>
              <a:t>® into </a:t>
            </a:r>
            <a:r>
              <a:rPr lang="en-US"/>
              <a:t>a drone controller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Emlid Navio2 â Raspberry Pi autopilot HAT powered by ArduPilot &amp; 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31505" y="-179933"/>
            <a:ext cx="2789018" cy="364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0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소스 빌딩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smtClean="0"/>
              <a:t>Python </a:t>
            </a:r>
            <a:r>
              <a:rPr lang="ko-KR" altLang="en-US" sz="1600" smtClean="0"/>
              <a:t>패키지 설</a:t>
            </a:r>
            <a:r>
              <a:rPr lang="ko-KR" altLang="en-US" sz="1600"/>
              <a:t>치</a:t>
            </a:r>
            <a:endParaRPr lang="en-US" altLang="ko-KR" sz="1600"/>
          </a:p>
          <a:p>
            <a:pPr lvl="1"/>
            <a:r>
              <a:rPr lang="en-US" sz="1600"/>
              <a:t>pip install future</a:t>
            </a:r>
          </a:p>
          <a:p>
            <a:r>
              <a:rPr lang="en-US" sz="1600"/>
              <a:t>Aliasing</a:t>
            </a:r>
          </a:p>
          <a:p>
            <a:pPr lvl="1"/>
            <a:r>
              <a:rPr lang="en-US" sz="1600"/>
              <a:t>alias waf="$PWD/modules/waf/waf-light"</a:t>
            </a:r>
          </a:p>
          <a:p>
            <a:r>
              <a:rPr lang="en-US" sz="1600" smtClean="0"/>
              <a:t>Download </a:t>
            </a:r>
            <a:r>
              <a:rPr lang="en-US" sz="1600"/>
              <a:t>the ArduPilot code and update submodules</a:t>
            </a:r>
            <a:r>
              <a:rPr lang="en-US" sz="1600" smtClean="0"/>
              <a:t>:</a:t>
            </a:r>
          </a:p>
          <a:p>
            <a:pPr lvl="1"/>
            <a:r>
              <a:rPr lang="en-US" sz="1600"/>
              <a:t>git clone https://github.com/ArduPilot/ardupilot.git </a:t>
            </a:r>
          </a:p>
          <a:p>
            <a:pPr lvl="1"/>
            <a:r>
              <a:rPr lang="en-US" sz="1600" smtClean="0"/>
              <a:t>cd ardupilot</a:t>
            </a:r>
          </a:p>
          <a:p>
            <a:pPr lvl="1"/>
            <a:r>
              <a:rPr lang="en-US" sz="1600" smtClean="0"/>
              <a:t>git </a:t>
            </a:r>
            <a:r>
              <a:rPr lang="en-US" sz="1600"/>
              <a:t>submodule update --init </a:t>
            </a:r>
            <a:r>
              <a:rPr lang="en-US" sz="1600" smtClean="0"/>
              <a:t>–recursive </a:t>
            </a:r>
            <a:endParaRPr lang="en-US" sz="1600"/>
          </a:p>
          <a:p>
            <a:r>
              <a:rPr lang="en-US" sz="1600" smtClean="0"/>
              <a:t>Waf config</a:t>
            </a:r>
          </a:p>
          <a:p>
            <a:pPr lvl="1"/>
            <a:r>
              <a:rPr lang="en-US" sz="1600"/>
              <a:t>waf configure --</a:t>
            </a:r>
            <a:r>
              <a:rPr lang="en-US" sz="1600" smtClean="0"/>
              <a:t>board=navio2</a:t>
            </a:r>
          </a:p>
          <a:p>
            <a:r>
              <a:rPr lang="en-US" sz="1600" smtClean="0"/>
              <a:t>Build arducopter</a:t>
            </a:r>
          </a:p>
          <a:p>
            <a:pPr lvl="1"/>
            <a:r>
              <a:rPr lang="en-US" sz="1600" smtClean="0"/>
              <a:t>waf copter</a:t>
            </a:r>
          </a:p>
          <a:p>
            <a:r>
              <a:rPr lang="en-US" sz="1600" smtClean="0"/>
              <a:t>Copy the binary</a:t>
            </a:r>
          </a:p>
          <a:p>
            <a:pPr lvl="1"/>
            <a:r>
              <a:rPr lang="en-US" sz="1600" smtClean="0"/>
              <a:t>cp build/navio2/bin/arducopter ~ </a:t>
            </a:r>
            <a:endParaRPr lang="en-US" sz="16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1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Streaming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https://docs.emlid.com/navio2/common/dev/video-streaming/</a:t>
            </a:r>
            <a:endParaRPr lang="en-US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1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문서</a:t>
            </a:r>
            <a:endParaRPr lang="en-US" altLang="ko-KR" sz="2400" smtClean="0"/>
          </a:p>
          <a:p>
            <a:pPr lvl="1"/>
            <a:r>
              <a:rPr lang="en-US" sz="2400">
                <a:hlinkClick r:id="rId2"/>
              </a:rPr>
              <a:t>https://</a:t>
            </a:r>
            <a:r>
              <a:rPr lang="en-US" sz="2400" smtClean="0">
                <a:hlinkClick r:id="rId2"/>
              </a:rPr>
              <a:t>docs.px4.io/en/flight_controller/raspberry_pi_navio2.html</a:t>
            </a:r>
            <a:r>
              <a:rPr lang="en-US" sz="2400" smtClean="0"/>
              <a:t> </a:t>
            </a:r>
            <a:endParaRPr lang="en-US" sz="2400"/>
          </a:p>
          <a:p>
            <a:r>
              <a:rPr lang="en-US" sz="2400"/>
              <a:t>Changing </a:t>
            </a:r>
            <a:r>
              <a:rPr lang="en-US" sz="2400" smtClean="0"/>
              <a:t>hostnames</a:t>
            </a:r>
          </a:p>
          <a:p>
            <a:r>
              <a:rPr lang="en-US" sz="2400"/>
              <a:t>Setting up Avahi (Zeroconf</a:t>
            </a:r>
            <a:r>
              <a:rPr lang="en-US" sz="2400" smtClean="0"/>
              <a:t>)</a:t>
            </a:r>
          </a:p>
          <a:p>
            <a:pPr lvl="1"/>
            <a:r>
              <a:rPr lang="en-US" sz="2400"/>
              <a:t>sudo </a:t>
            </a:r>
            <a:r>
              <a:rPr lang="en-US" sz="2400" smtClean="0"/>
              <a:t>apt install avahi-daemon </a:t>
            </a:r>
            <a:r>
              <a:rPr lang="en-US" sz="2400"/>
              <a:t>insserv</a:t>
            </a:r>
          </a:p>
          <a:p>
            <a:pPr lvl="1"/>
            <a:r>
              <a:rPr lang="en-US" sz="2400"/>
              <a:t>sudo insserv </a:t>
            </a:r>
            <a:r>
              <a:rPr lang="en-US" sz="2400" smtClean="0"/>
              <a:t>avahi-daemon</a:t>
            </a:r>
          </a:p>
          <a:p>
            <a:pPr lvl="1"/>
            <a:r>
              <a:rPr lang="en-US" sz="2400" smtClean="0"/>
              <a:t>sudo </a:t>
            </a:r>
            <a:r>
              <a:rPr lang="en-US" sz="2400"/>
              <a:t>apt-get install </a:t>
            </a:r>
            <a:r>
              <a:rPr lang="en-US" sz="2400" smtClean="0"/>
              <a:t>python-jinja2</a:t>
            </a:r>
          </a:p>
          <a:p>
            <a:pPr lvl="1"/>
            <a:r>
              <a:rPr lang="en-US" sz="2400"/>
              <a:t>sudo pip install numpy </a:t>
            </a:r>
            <a:r>
              <a:rPr lang="en-US" sz="2400" smtClean="0"/>
              <a:t>toml </a:t>
            </a:r>
          </a:p>
          <a:p>
            <a:endParaRPr lang="en-US" sz="2400" smtClean="0"/>
          </a:p>
          <a:p>
            <a:pPr lvl="1"/>
            <a:endParaRPr lang="en-US" sz="2400"/>
          </a:p>
          <a:p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45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2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1800">
                <a:solidFill>
                  <a:prstClr val="black"/>
                </a:solidFill>
              </a:rPr>
              <a:t>폴더 이동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cd  ~/src/Firmware</a:t>
            </a:r>
          </a:p>
          <a:p>
            <a:pPr lvl="0"/>
            <a:r>
              <a:rPr lang="ko-KR" altLang="en-US" sz="1800">
                <a:solidFill>
                  <a:prstClr val="black"/>
                </a:solidFill>
              </a:rPr>
              <a:t>소스 업데이트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git pull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sync  --recursive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update  --init --recursive</a:t>
            </a:r>
            <a:endParaRPr lang="en-US" altLang="ko-KR" sz="1800" smtClean="0"/>
          </a:p>
          <a:p>
            <a:r>
              <a:rPr lang="ko-KR" altLang="en-US" sz="1800" smtClean="0"/>
              <a:t>빌드</a:t>
            </a:r>
            <a:endParaRPr lang="en-US" altLang="ko-KR" sz="1800" smtClean="0"/>
          </a:p>
          <a:p>
            <a:pPr lvl="1"/>
            <a:r>
              <a:rPr lang="en-US" sz="1800"/>
              <a:t>make emlid_navio2_native</a:t>
            </a:r>
          </a:p>
          <a:p>
            <a:r>
              <a:rPr lang="ko-KR" altLang="en-US" sz="1800" smtClean="0"/>
              <a:t>실행</a:t>
            </a:r>
            <a:endParaRPr lang="en-US" altLang="ko-KR" sz="1800" smtClean="0"/>
          </a:p>
          <a:p>
            <a:pPr lvl="1"/>
            <a:r>
              <a:rPr lang="en-US" sz="1800">
                <a:solidFill>
                  <a:prstClr val="black"/>
                </a:solidFill>
              </a:rPr>
              <a:t>cd  </a:t>
            </a:r>
            <a:r>
              <a:rPr lang="en-US" sz="1800">
                <a:solidFill>
                  <a:prstClr val="black"/>
                </a:solidFill>
              </a:rPr>
              <a:t>~/</a:t>
            </a:r>
            <a:r>
              <a:rPr lang="en-US" sz="1800" smtClean="0">
                <a:solidFill>
                  <a:prstClr val="black"/>
                </a:solidFill>
              </a:rPr>
              <a:t>src/Firmware</a:t>
            </a:r>
            <a:endParaRPr lang="en-US" altLang="ko-KR" sz="1800" smtClean="0"/>
          </a:p>
          <a:p>
            <a:pPr lvl="1"/>
            <a:r>
              <a:rPr lang="en-US" sz="1800" smtClean="0"/>
              <a:t>sudo killall arducopter</a:t>
            </a:r>
          </a:p>
          <a:p>
            <a:pPr lvl="1"/>
            <a:r>
              <a:rPr lang="en-US" sz="1800" smtClean="0"/>
              <a:t>sudo </a:t>
            </a:r>
            <a:r>
              <a:rPr lang="en-US" sz="1800"/>
              <a:t>./build/emlid_navio2_native/bin/px4 -s ./posix-configs/rpi/px4.config</a:t>
            </a:r>
            <a:endParaRPr lang="en-US" sz="1800" smtClean="0"/>
          </a:p>
          <a:p>
            <a:endParaRPr lang="en-US" sz="1800" smtClean="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8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자동 실행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sudo vi /etc/rc.local</a:t>
            </a:r>
          </a:p>
          <a:p>
            <a:pPr lvl="1"/>
            <a:r>
              <a:rPr lang="en-US" sz="2000"/>
              <a:t>systemctl stop </a:t>
            </a:r>
            <a:r>
              <a:rPr lang="en-US" sz="2000" smtClean="0"/>
              <a:t>arducopter</a:t>
            </a:r>
          </a:p>
          <a:p>
            <a:pPr lvl="1"/>
            <a:r>
              <a:rPr lang="en-US" sz="2000" smtClean="0"/>
              <a:t>cd </a:t>
            </a:r>
            <a:r>
              <a:rPr lang="en-US" sz="2000"/>
              <a:t>/home/pi/src/Firmware &amp;&amp; ./build/emlid_navio2_native/bin/px4 -d -s ./posix-configs/rpi/px4.config &gt; px4.log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04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34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X8R Binding Procedure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Binding is the process of uniquely associating a particular receiver to a transmitter module. A transmitter </a:t>
            </a:r>
            <a:r>
              <a:rPr lang="en-US" smtClean="0"/>
              <a:t>module can </a:t>
            </a:r>
            <a:r>
              <a:rPr lang="en-US"/>
              <a:t>be bound to multiple receivers (not to be used simultaneously). A receiver can only be bound to </a:t>
            </a:r>
            <a:r>
              <a:rPr lang="en-US" smtClean="0"/>
              <a:t>one transmitter </a:t>
            </a:r>
            <a:r>
              <a:rPr lang="en-US"/>
              <a:t>module.</a:t>
            </a:r>
          </a:p>
          <a:p>
            <a:pPr>
              <a:lnSpc>
                <a:spcPct val="120000"/>
              </a:lnSpc>
            </a:pPr>
            <a:r>
              <a:rPr lang="en-US"/>
              <a:t>Follow the steps below to finish the binding procedure.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while holding the F/S button on the module (please refer to the module </a:t>
            </a:r>
            <a:r>
              <a:rPr lang="en-US" smtClean="0"/>
              <a:t>instruction manual </a:t>
            </a:r>
            <a:r>
              <a:rPr lang="en-US"/>
              <a:t>for switch positions). Release the button. The RED LED on the XJT module will flash, indicating </a:t>
            </a:r>
            <a:r>
              <a:rPr lang="en-US" smtClean="0"/>
              <a:t>the transmitter </a:t>
            </a:r>
            <a:r>
              <a:rPr lang="en-US"/>
              <a:t>is ready to bind to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Set </a:t>
            </a:r>
            <a:r>
              <a:rPr lang="en-US"/>
              <a:t>X8R receiver in bind mode (see below chart for details), The RED LED on the receiver will flash</a:t>
            </a:r>
            <a:r>
              <a:rPr lang="en-US" smtClean="0"/>
              <a:t>, indicating </a:t>
            </a:r>
            <a:r>
              <a:rPr lang="en-US"/>
              <a:t>the binding process is </a:t>
            </a:r>
            <a:r>
              <a:rPr lang="en-US" smtClean="0"/>
              <a:t>completed.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off both the transmitter and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and connect the battery. The GREEN LED on the receiver indicates the receiver </a:t>
            </a:r>
            <a:r>
              <a:rPr lang="en-US" smtClean="0"/>
              <a:t>is receiving </a:t>
            </a:r>
            <a:r>
              <a:rPr lang="en-US"/>
              <a:t>commands from the transmitter. The receiver/transmitter module binding will not have to be repeated</a:t>
            </a:r>
            <a:r>
              <a:rPr lang="en-US" smtClean="0"/>
              <a:t>, unless </a:t>
            </a:r>
            <a:r>
              <a:rPr lang="en-US"/>
              <a:t>one of the two is replaced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0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www.youtube.com/watch?v=RH_RuVbF2YU</a:t>
            </a:r>
            <a:endParaRPr lang="en-US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RH_RuVbF2Y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0772" y="2556654"/>
            <a:ext cx="6184455" cy="34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12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://www.youtube.com/watch?v=jUkutJrzXFI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7" name="jUkutJrzXF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0334" y="2552589"/>
            <a:ext cx="608533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37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/>
              <a:t>초기 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8678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초기 연결 모습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적색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9949" y="2171955"/>
            <a:ext cx="2666101" cy="4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특징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GNSS </a:t>
            </a:r>
            <a:r>
              <a:rPr lang="en-US"/>
              <a:t>receiver</a:t>
            </a:r>
          </a:p>
          <a:p>
            <a:pPr lvl="1"/>
            <a:r>
              <a:rPr lang="en-US"/>
              <a:t>Tracks GPS, GLONASS, Beidou, Galileo and SBAS satellites. External antenna with MCX </a:t>
            </a:r>
            <a:r>
              <a:rPr lang="en-US" smtClean="0"/>
              <a:t>connector</a:t>
            </a:r>
          </a:p>
          <a:p>
            <a:r>
              <a:rPr lang="en-US"/>
              <a:t>Dual </a:t>
            </a:r>
            <a:r>
              <a:rPr lang="en-US" smtClean="0"/>
              <a:t>IMU</a:t>
            </a:r>
          </a:p>
          <a:p>
            <a:pPr lvl="1"/>
            <a:r>
              <a:rPr lang="en-US" smtClean="0"/>
              <a:t>Accelerometers</a:t>
            </a:r>
            <a:r>
              <a:rPr lang="en-US"/>
              <a:t>, gyroscopes and magnetometers for orientation and motion </a:t>
            </a:r>
            <a:r>
              <a:rPr lang="en-US" smtClean="0"/>
              <a:t>sensing</a:t>
            </a:r>
          </a:p>
          <a:p>
            <a:r>
              <a:rPr lang="en-US"/>
              <a:t>RC I/O </a:t>
            </a:r>
            <a:r>
              <a:rPr lang="en-US" smtClean="0"/>
              <a:t>co-processor</a:t>
            </a:r>
          </a:p>
          <a:p>
            <a:pPr lvl="1"/>
            <a:r>
              <a:rPr lang="en-US" smtClean="0"/>
              <a:t>Accepts </a:t>
            </a:r>
            <a:r>
              <a:rPr lang="en-US"/>
              <a:t>PPM/SBUS input and provides 14 PWM output channels for motors and </a:t>
            </a:r>
            <a:r>
              <a:rPr lang="en-US" smtClean="0"/>
              <a:t>servos</a:t>
            </a:r>
          </a:p>
          <a:p>
            <a:r>
              <a:rPr lang="en-US"/>
              <a:t>High resolution </a:t>
            </a:r>
            <a:r>
              <a:rPr lang="en-US" smtClean="0"/>
              <a:t>barometer</a:t>
            </a:r>
          </a:p>
          <a:p>
            <a:pPr lvl="1"/>
            <a:r>
              <a:rPr lang="en-US" smtClean="0"/>
              <a:t>Senses </a:t>
            </a:r>
            <a:r>
              <a:rPr lang="en-US"/>
              <a:t>altitude with 10 cm </a:t>
            </a:r>
            <a:r>
              <a:rPr lang="en-US" smtClean="0"/>
              <a:t>resolution</a:t>
            </a:r>
          </a:p>
          <a:p>
            <a:r>
              <a:rPr lang="en-US"/>
              <a:t>Extension </a:t>
            </a:r>
            <a:r>
              <a:rPr lang="en-US" smtClean="0"/>
              <a:t>ports</a:t>
            </a:r>
          </a:p>
          <a:p>
            <a:pPr lvl="1"/>
            <a:r>
              <a:rPr lang="en-US" smtClean="0"/>
              <a:t>Exposed </a:t>
            </a:r>
            <a:r>
              <a:rPr lang="en-US"/>
              <a:t>ADC, I2C and UART interfaces for sensors and </a:t>
            </a:r>
            <a:r>
              <a:rPr lang="en-US" smtClean="0"/>
              <a:t>radios</a:t>
            </a:r>
          </a:p>
          <a:p>
            <a:r>
              <a:rPr lang="en-US"/>
              <a:t>Triple redundant power </a:t>
            </a:r>
            <a:r>
              <a:rPr lang="en-US" smtClean="0"/>
              <a:t>supply</a:t>
            </a:r>
          </a:p>
          <a:p>
            <a:pPr lvl="1"/>
            <a:r>
              <a:rPr lang="en-US" smtClean="0"/>
              <a:t>With </a:t>
            </a:r>
            <a:r>
              <a:rPr lang="en-US"/>
              <a:t>overvoltage protection and power module port for voltage and current </a:t>
            </a:r>
            <a:r>
              <a:rPr lang="en-US" smtClean="0"/>
              <a:t>sensing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38" name="Picture 14" descr="https://docs.emlid.com/navio/img/Navio-_34_600x6001-600x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6719">
            <a:off x="5633254" y="-330279"/>
            <a:ext cx="4078801" cy="25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 smtClean="0"/>
              <a:t>바인딩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0211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바인딩 결과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녹색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3" y="2814639"/>
            <a:ext cx="450595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캘리브레이션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324894"/>
          </a:xfrm>
        </p:spPr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신호를 보정할 수 있음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2333030"/>
            <a:ext cx="2865456" cy="34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39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dk1"/>
                </a:solidFill>
              </a:rPr>
              <a:t>GT-R530 NX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4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dk1"/>
                </a:solidFill>
              </a:rPr>
              <a:t>GT-R530 </a:t>
            </a:r>
            <a:r>
              <a:rPr lang="en-US">
                <a:solidFill>
                  <a:schemeClr val="dk1"/>
                </a:solidFill>
              </a:rPr>
              <a:t>NX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4210050" cy="491003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mtClean="0"/>
              <a:t>가격 </a:t>
            </a:r>
            <a:r>
              <a:rPr lang="en-US" altLang="ko-KR" smtClean="0"/>
              <a:t>: $ 200</a:t>
            </a:r>
          </a:p>
          <a:p>
            <a:r>
              <a:rPr lang="en-US"/>
              <a:t>F405 Flight </a:t>
            </a:r>
            <a:r>
              <a:rPr lang="en-US" smtClean="0"/>
              <a:t>Controller</a:t>
            </a:r>
          </a:p>
          <a:p>
            <a:r>
              <a:rPr lang="en-US" smtClean="0"/>
              <a:t>Item </a:t>
            </a:r>
            <a:r>
              <a:rPr lang="en-US"/>
              <a:t>Name: F405 Betaflight FC AIO OSD </a:t>
            </a:r>
            <a:r>
              <a:rPr lang="en-US" smtClean="0"/>
              <a:t>BEC</a:t>
            </a:r>
          </a:p>
          <a:p>
            <a:r>
              <a:rPr lang="en-US" smtClean="0"/>
              <a:t>Input </a:t>
            </a:r>
            <a:r>
              <a:rPr lang="en-US"/>
              <a:t>Power: 12.6 - 25V ( 3 - 6S </a:t>
            </a:r>
            <a:r>
              <a:rPr lang="en-US" smtClean="0"/>
              <a:t>)</a:t>
            </a:r>
          </a:p>
          <a:p>
            <a:r>
              <a:rPr lang="en-US" smtClean="0"/>
              <a:t>BEC</a:t>
            </a:r>
            <a:r>
              <a:rPr lang="en-US"/>
              <a:t>: 5V / </a:t>
            </a:r>
            <a:r>
              <a:rPr lang="en-US" smtClean="0"/>
              <a:t>1.5A</a:t>
            </a:r>
          </a:p>
          <a:p>
            <a:r>
              <a:rPr lang="en-US" smtClean="0"/>
              <a:t>MCU</a:t>
            </a:r>
            <a:r>
              <a:rPr lang="en-US"/>
              <a:t>: </a:t>
            </a:r>
            <a:r>
              <a:rPr lang="en-US" smtClean="0"/>
              <a:t>STM32F405</a:t>
            </a:r>
          </a:p>
          <a:p>
            <a:r>
              <a:rPr lang="en-US" smtClean="0"/>
              <a:t>Gyro</a:t>
            </a:r>
            <a:r>
              <a:rPr lang="en-US"/>
              <a:t>: MPU6000, 8K Six-Axis</a:t>
            </a:r>
            <a:br>
              <a:rPr lang="en-US"/>
            </a:br>
            <a:r>
              <a:rPr lang="en-US" smtClean="0"/>
              <a:t> </a:t>
            </a:r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5014913" y="1266931"/>
            <a:ext cx="4210050" cy="4910032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Max </a:t>
            </a:r>
            <a:r>
              <a:rPr lang="en-US"/>
              <a:t>Lipo Cell: 3 </a:t>
            </a:r>
            <a:r>
              <a:rPr lang="en-US" smtClean="0"/>
              <a:t>– 5</a:t>
            </a:r>
          </a:p>
          <a:p>
            <a:r>
              <a:rPr lang="en-US" smtClean="0"/>
              <a:t>FPV Transmitter</a:t>
            </a:r>
          </a:p>
          <a:p>
            <a:r>
              <a:rPr lang="en-US" smtClean="0"/>
              <a:t>FPV Camera</a:t>
            </a:r>
          </a:p>
          <a:p>
            <a:r>
              <a:rPr lang="en-US" smtClean="0"/>
              <a:t>Item </a:t>
            </a:r>
            <a:r>
              <a:rPr lang="en-US"/>
              <a:t>Name: Runcam Micro Swift </a:t>
            </a:r>
            <a:r>
              <a:rPr lang="en-US" smtClean="0"/>
              <a:t>FPV</a:t>
            </a:r>
          </a:p>
          <a:p>
            <a:r>
              <a:rPr lang="en-US" smtClean="0"/>
              <a:t>Camera</a:t>
            </a:r>
          </a:p>
          <a:p>
            <a:r>
              <a:rPr lang="en-US" smtClean="0"/>
              <a:t>Image </a:t>
            </a:r>
            <a:r>
              <a:rPr lang="en-US"/>
              <a:t>Sensor: 1/3 inch SONY Super HAD II </a:t>
            </a:r>
            <a:r>
              <a:rPr lang="en-US" smtClean="0"/>
              <a:t>Signal </a:t>
            </a:r>
            <a:r>
              <a:rPr lang="en-US"/>
              <a:t>System: PAL / </a:t>
            </a:r>
            <a:r>
              <a:rPr lang="en-US" smtClean="0"/>
              <a:t>NTSC</a:t>
            </a:r>
          </a:p>
          <a:p>
            <a:r>
              <a:rPr lang="en-US" smtClean="0"/>
              <a:t>S </a:t>
            </a:r>
            <a:r>
              <a:rPr lang="en-US"/>
              <a:t>/ N Ratio: more than 60dB ( AGC OFF </a:t>
            </a:r>
            <a:r>
              <a:rPr lang="en-US" smtClean="0"/>
              <a:t>)</a:t>
            </a:r>
          </a:p>
          <a:p>
            <a:r>
              <a:rPr lang="en-US" smtClean="0"/>
              <a:t>Electronic </a:t>
            </a:r>
            <a:r>
              <a:rPr lang="en-US"/>
              <a:t>Shutter Speed: PAL: 1 / 50 ~ 100,000; NTSC: 1 / 60 ~ </a:t>
            </a:r>
            <a:r>
              <a:rPr lang="en-US" smtClean="0"/>
              <a:t>100,000</a:t>
            </a:r>
          </a:p>
          <a:p>
            <a:r>
              <a:rPr lang="en-US" smtClean="0"/>
              <a:t> </a:t>
            </a:r>
            <a:r>
              <a:rPr lang="en-US"/>
              <a:t>AutoGain Control ( AGC ): </a:t>
            </a:r>
            <a:r>
              <a:rPr lang="en-US" smtClean="0"/>
              <a:t>YES</a:t>
            </a:r>
          </a:p>
          <a:p>
            <a:r>
              <a:rPr lang="en-US" smtClean="0"/>
              <a:t>Power</a:t>
            </a:r>
            <a:r>
              <a:rPr lang="en-US"/>
              <a:t>: DC 5 to 36V</a:t>
            </a:r>
            <a:endParaRPr lang="en-US" altLang="ko-KR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  <p:pic>
        <p:nvPicPr>
          <p:cNvPr id="7" name="Google Shape;11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6824" y="143283"/>
            <a:ext cx="1601964" cy="1166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479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</a:t>
            </a:r>
            <a:r>
              <a:rPr lang="en-US" smtClean="0"/>
              <a:t>+ GT-R530 드론 조립</a:t>
            </a: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aphicFrame>
        <p:nvGraphicFramePr>
          <p:cNvPr id="114" name="Google Shape;114;p5"/>
          <p:cNvGraphicFramePr/>
          <p:nvPr>
            <p:extLst>
              <p:ext uri="{D42A27DB-BD31-4B8C-83A1-F6EECF244321}">
                <p14:modId xmlns:p14="http://schemas.microsoft.com/office/powerpoint/2010/main" val="2678928545"/>
              </p:ext>
            </p:extLst>
          </p:nvPr>
        </p:nvGraphicFramePr>
        <p:xfrm>
          <a:off x="681038" y="1255713"/>
          <a:ext cx="8543925" cy="174241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2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구분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제품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모델/스펙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가격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/>
                        <a:t>수량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모터/센서/본체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GT - R530 NX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23만원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컴퓨터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RASPBERRY PI B+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5 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콘트롤러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NAVIO2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20 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계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48 만원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630" y="3677744"/>
            <a:ext cx="2543629" cy="188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 descr="Image result for navio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13342" y="3316775"/>
            <a:ext cx="1536042" cy="2257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034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기반 드론 조립</a:t>
            </a:r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body" idx="1"/>
          </p:nvPr>
        </p:nvSpPr>
        <p:spPr>
          <a:xfrm>
            <a:off x="681038" y="1255270"/>
            <a:ext cx="8543925" cy="510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lang="en-US" sz="1480"/>
              <a:t>콘트롤러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NAVIO2 (10만원)</a:t>
            </a:r>
            <a:endParaRPr sz="148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3"/>
              </a:rPr>
              <a:t>https://emlid.com/navio/</a:t>
            </a:r>
            <a:r>
              <a:rPr lang="en-US" sz="1480"/>
              <a:t> </a:t>
            </a:r>
            <a:r>
              <a:rPr lang="en-US" sz="1480" smtClean="0"/>
              <a:t> </a:t>
            </a:r>
            <a:endParaRPr sz="148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lang="en-US" sz="1480"/>
              <a:t>본체</a:t>
            </a:r>
            <a:endParaRPr sz="1480"/>
          </a:p>
          <a:p>
            <a:pPr lvl="1">
              <a:lnSpc>
                <a:spcPct val="90000"/>
              </a:lnSpc>
              <a:buClr>
                <a:schemeClr val="dk1"/>
              </a:buClr>
              <a:buSzPts val="1480"/>
            </a:pPr>
            <a:r>
              <a:rPr lang="pt-BR" sz="1480"/>
              <a:t>GT-R530 NX( $ 243 )</a:t>
            </a:r>
            <a:endParaRPr lang="pt-BR"/>
          </a:p>
          <a:p>
            <a:pPr lvl="2">
              <a:lnSpc>
                <a:spcPct val="90000"/>
              </a:lnSpc>
              <a:buClr>
                <a:schemeClr val="dk1"/>
              </a:buClr>
              <a:buSzPts val="1480"/>
            </a:pPr>
            <a:r>
              <a:rPr lang="pt-BR" sz="1480" u="sng">
                <a:solidFill>
                  <a:schemeClr val="hlink"/>
                </a:solidFill>
                <a:hlinkClick r:id="rId4"/>
              </a:rPr>
              <a:t>https://www.gearbest.com/brush-fpv-racer/pp_009542172048.html?wid=1433363</a:t>
            </a:r>
            <a:endParaRPr lang="pt-BR"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smtClean="0"/>
              <a:t>SHRC </a:t>
            </a:r>
            <a:r>
              <a:rPr lang="en-US" sz="1480"/>
              <a:t>H1G ($ 94)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5"/>
              </a:rPr>
              <a:t>https://www.gearbest.com/rc-quadcopters/pp_009187953341.html?wid=1433363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JDRC JD ($ 80)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6"/>
              </a:rPr>
              <a:t>https://www.gearbest.com/rc-quadcopters/pp_009531904281.html?wid=1433363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GEPRC Mark2 ($ 264)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7"/>
              </a:rPr>
              <a:t>https://www.gearbest.com/brush-fpv-racer/pp_009166157856.html?wid=1433363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smtClean="0"/>
              <a:t>Aurora </a:t>
            </a:r>
            <a:r>
              <a:rPr lang="en-US" sz="1480"/>
              <a:t>RC Mini Fight ($ 137)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8"/>
              </a:rPr>
              <a:t>https://www.gearbest.com/brushless-fpv-racer/pp_1156927.html?wid=1433363</a:t>
            </a:r>
            <a:endParaRPr sz="1480"/>
          </a:p>
          <a:p>
            <a:pPr marL="285750" lvl="0" indent="-1917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/>
          </a:p>
        </p:txBody>
      </p:sp>
    </p:spTree>
    <p:extLst>
      <p:ext uri="{BB962C8B-B14F-4D97-AF65-F5344CB8AC3E}">
        <p14:creationId xmlns:p14="http://schemas.microsoft.com/office/powerpoint/2010/main" val="2342022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https://community.emlid.com/t/first-build-quadcopter-autonomous-drone-rpi-3-b-navio2/12597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604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OS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367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This is a Raspbian you know with ArduPilot and ROS </a:t>
            </a:r>
            <a:r>
              <a:rPr lang="en-US" smtClean="0"/>
              <a:t>preinstalled and </a:t>
            </a:r>
            <a:r>
              <a:rPr lang="en-US"/>
              <a:t>ready to run with a couple of simple commands</a:t>
            </a:r>
            <a:r>
              <a:rPr lang="en-US" smtClean="0"/>
              <a:t>. Also </a:t>
            </a:r>
            <a:r>
              <a:rPr lang="en-US"/>
              <a:t>comes with DroneKit and GStreamer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9" y="2545420"/>
            <a:ext cx="3495312" cy="31471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50" y="2218950"/>
            <a:ext cx="4764657" cy="3922126"/>
          </a:xfrm>
          <a:prstGeom prst="rect">
            <a:avLst/>
          </a:prstGeom>
        </p:spPr>
      </p:pic>
      <p:pic>
        <p:nvPicPr>
          <p:cNvPr id="2055" name="Picture 7" descr="ArduPilo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860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4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H/W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1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257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smtClean="0">
                <a:solidFill>
                  <a:schemeClr val="hlink"/>
                </a:solidFill>
                <a:hlinkClick r:id="rId3"/>
              </a:rPr>
              <a:t>community.emlid.com/t/first-build-quadcopter-autonomous-drone-rpi-3-b-navio2/12597</a:t>
            </a:r>
            <a:endParaRPr lang="en-US" u="sng" smtClean="0">
              <a:solidFill>
                <a:schemeClr val="hlink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hlinkClick r:id="rId4"/>
              </a:rPr>
              <a:t>https://www.instructables.com/id/Step-by-step-Guidance-to-Build-a-Drone-From-Scratc/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84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008086" cy="4931345"/>
          </a:xfrm>
        </p:spPr>
        <p:txBody>
          <a:bodyPr>
            <a:normAutofit fontScale="92500"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/>
              <a:t>Powering </a:t>
            </a:r>
            <a:r>
              <a:rPr lang="en-US" smtClean="0"/>
              <a:t>Navio2 Attention</a:t>
            </a:r>
          </a:p>
          <a:p>
            <a:pPr lvl="1"/>
            <a:r>
              <a:rPr lang="en-US" smtClean="0"/>
              <a:t>ALL </a:t>
            </a:r>
            <a:r>
              <a:rPr lang="en-US"/>
              <a:t>POWER SOURCES SHOULD PROVIDE VOLTAGE IN 4.8-5.3V RANGE, OTHERWISE YOU CAN DAMAGE YOUR NAVIO2 AND RASPBERRY PI</a:t>
            </a:r>
            <a:r>
              <a:rPr lang="en-US" smtClean="0"/>
              <a:t>.**</a:t>
            </a:r>
            <a:endParaRPr lang="en-US"/>
          </a:p>
          <a:p>
            <a:r>
              <a:rPr lang="en-US"/>
              <a:t>Navio2 has three power sources, all of them can be used simultaneously as they are protected by ideal diodes.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60" y="551804"/>
            <a:ext cx="3192144" cy="58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</a:t>
            </a:r>
            <a:r>
              <a:rPr lang="en-US" altLang="ko-KR" smtClean="0"/>
              <a:t>Quadcopter</a:t>
            </a:r>
            <a:r>
              <a:rPr lang="ko-KR" altLang="en-US" smtClean="0"/>
              <a:t> </a:t>
            </a:r>
            <a:r>
              <a:rPr lang="en-US" altLang="ko-KR" smtClean="0"/>
              <a:t>NAVIO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5" y="2058669"/>
            <a:ext cx="3089561" cy="3120303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000" y="1528479"/>
            <a:ext cx="499179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11629</TotalTime>
  <Words>1493</Words>
  <Application>Microsoft Office PowerPoint</Application>
  <PresentationFormat>A4 용지(210x297mm)</PresentationFormat>
  <Paragraphs>395</Paragraphs>
  <Slides>47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맑은 고딕</vt:lpstr>
      <vt:lpstr>맑은 고딕</vt:lpstr>
      <vt:lpstr>바탕</vt:lpstr>
      <vt:lpstr>Arial</vt:lpstr>
      <vt:lpstr>Calibri</vt:lpstr>
      <vt:lpstr>Consolas</vt:lpstr>
      <vt:lpstr>Times New Roman</vt:lpstr>
      <vt:lpstr>Office 테마</vt:lpstr>
      <vt:lpstr>NAVIO 2 드론 제작</vt:lpstr>
      <vt:lpstr>NAVIO 개요</vt:lpstr>
      <vt:lpstr>NAVIO2</vt:lpstr>
      <vt:lpstr>NAVIO2 특징</vt:lpstr>
      <vt:lpstr>NAVIO OS 설치</vt:lpstr>
      <vt:lpstr>NAVIO H/W 조립</vt:lpstr>
      <vt:lpstr>NAVIO2 드론 조립 예</vt:lpstr>
      <vt:lpstr>NAVIO2 조립</vt:lpstr>
      <vt:lpstr>드론 Quadcopter NAVIO 조립</vt:lpstr>
      <vt:lpstr>Navio2 배선</vt:lpstr>
      <vt:lpstr>파워 공급 1</vt:lpstr>
      <vt:lpstr>파워 공급 2</vt:lpstr>
      <vt:lpstr>GPS 연결</vt:lpstr>
      <vt:lpstr>ESC 연결</vt:lpstr>
      <vt:lpstr>Servo 연결</vt:lpstr>
      <vt:lpstr>RC input</vt:lpstr>
      <vt:lpstr>FrSKY X8R과 Navio2 연결 예</vt:lpstr>
      <vt:lpstr>Telemetry Modem</vt:lpstr>
      <vt:lpstr>Barometer UV protection</vt:lpstr>
      <vt:lpstr>Anti-vibration mount 1</vt:lpstr>
      <vt:lpstr>Anti-vibration mount 2</vt:lpstr>
      <vt:lpstr>라즈베리파이 케이스</vt:lpstr>
      <vt:lpstr>NAVIO S/W 설치</vt:lpstr>
      <vt:lpstr>라즈비안 설치</vt:lpstr>
      <vt:lpstr>라즈비안 환경 설정</vt:lpstr>
      <vt:lpstr>Specifying launching options</vt:lpstr>
      <vt:lpstr>Launching a custom ArduPilot binary</vt:lpstr>
      <vt:lpstr>Launching a custom ArduPilot binary 2</vt:lpstr>
      <vt:lpstr>Launching a custom ArduPilot binary 3</vt:lpstr>
      <vt:lpstr>ardupilot 소스 빌딩</vt:lpstr>
      <vt:lpstr>Video Streaming</vt:lpstr>
      <vt:lpstr>PX4 소스 빌딩 1 </vt:lpstr>
      <vt:lpstr>PX4 소스 빌딩 2 </vt:lpstr>
      <vt:lpstr>PX4 자동 실행</vt:lpstr>
      <vt:lpstr>RC 연결</vt:lpstr>
      <vt:lpstr>X8R Binding Procedure</vt:lpstr>
      <vt:lpstr>FrSky X8R 수신기 바인딩 1</vt:lpstr>
      <vt:lpstr>FrSky X8R 수신기 바인딩 2</vt:lpstr>
      <vt:lpstr>X8R 수신기와 Navio 초기 연결</vt:lpstr>
      <vt:lpstr>X8R 수신기와 Navio 바인딩 </vt:lpstr>
      <vt:lpstr>ArduPilot에서 RC 캘리브레이션</vt:lpstr>
      <vt:lpstr>GT-R530 NX</vt:lpstr>
      <vt:lpstr>GT-R530 NX</vt:lpstr>
      <vt:lpstr>NAVIO2 + GT-R530 드론 조립</vt:lpstr>
      <vt:lpstr>NAVIO2 기반 드론 조립</vt:lpstr>
      <vt:lpstr>NAVIO2 드론 조립 예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1781</cp:revision>
  <dcterms:created xsi:type="dcterms:W3CDTF">2018-03-04T04:23:51Z</dcterms:created>
  <dcterms:modified xsi:type="dcterms:W3CDTF">2019-07-05T10:15:29Z</dcterms:modified>
</cp:coreProperties>
</file>